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AC3B"/>
    <a:srgbClr val="F4A2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5"/>
    <p:restoredTop sz="94628"/>
  </p:normalViewPr>
  <p:slideViewPr>
    <p:cSldViewPr snapToGrid="0" snapToObjects="1">
      <p:cViewPr varScale="1">
        <p:scale>
          <a:sx n="119" d="100"/>
          <a:sy n="119" d="100"/>
        </p:scale>
        <p:origin x="43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Volumes/KINGSTON/InterJofInnovativeResinMedical%20Science/Munkafu&#776;zet1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-munkalap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Munka1!$A$253</c:f>
              <c:strCache>
                <c:ptCount val="1"/>
                <c:pt idx="0">
                  <c:v>COVID-19 sCRS N=17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841-784A-8930-2C70E5E1E3B0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841-784A-8930-2C70E5E1E3B0}"/>
              </c:ext>
            </c:extLst>
          </c:dPt>
          <c:dPt>
            <c:idx val="3"/>
            <c:invertIfNegative val="0"/>
            <c:bubble3D val="0"/>
            <c:spPr>
              <a:solidFill>
                <a:srgbClr val="F4A25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841-784A-8930-2C70E5E1E3B0}"/>
              </c:ext>
            </c:extLst>
          </c:dPt>
          <c:dPt>
            <c:idx val="4"/>
            <c:invertIfNegative val="0"/>
            <c:bubble3D val="0"/>
            <c:spPr>
              <a:solidFill>
                <a:srgbClr val="70AD47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841-784A-8930-2C70E5E1E3B0}"/>
              </c:ext>
            </c:extLst>
          </c:dPt>
          <c:dPt>
            <c:idx val="6"/>
            <c:invertIfNegative val="0"/>
            <c:bubble3D val="0"/>
            <c:spPr>
              <a:solidFill>
                <a:srgbClr val="4472C4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841-784A-8930-2C70E5E1E3B0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841-784A-8930-2C70E5E1E3B0}"/>
              </c:ext>
            </c:extLst>
          </c:dPt>
          <c:cat>
            <c:strRef>
              <c:f>Munka1!$B$252:$J$252</c:f>
              <c:strCache>
                <c:ptCount val="9"/>
                <c:pt idx="0">
                  <c:v>Fever </c:v>
                </c:pt>
                <c:pt idx="1">
                  <c:v>Erytroderma</c:v>
                </c:pt>
                <c:pt idx="2">
                  <c:v>Hypoxemia</c:v>
                </c:pt>
                <c:pt idx="3">
                  <c:v>Hypotension</c:v>
                </c:pt>
                <c:pt idx="4">
                  <c:v>Other cardiac dysfunctions</c:v>
                </c:pt>
                <c:pt idx="5">
                  <c:v>Capillary-leak</c:v>
                </c:pt>
                <c:pt idx="6">
                  <c:v>Renal impairment</c:v>
                </c:pt>
                <c:pt idx="7">
                  <c:v>GI symptoms</c:v>
                </c:pt>
                <c:pt idx="8">
                  <c:v>CNS dysfunctions</c:v>
                </c:pt>
              </c:strCache>
            </c:strRef>
          </c:cat>
          <c:val>
            <c:numRef>
              <c:f>Munka1!$B$253:$J$253</c:f>
              <c:numCache>
                <c:formatCode>0%</c:formatCode>
                <c:ptCount val="9"/>
                <c:pt idx="0">
                  <c:v>0.76</c:v>
                </c:pt>
                <c:pt idx="1">
                  <c:v>0</c:v>
                </c:pt>
                <c:pt idx="2">
                  <c:v>1</c:v>
                </c:pt>
                <c:pt idx="3">
                  <c:v>0.42</c:v>
                </c:pt>
                <c:pt idx="4">
                  <c:v>0.28999999999999998</c:v>
                </c:pt>
                <c:pt idx="5">
                  <c:v>0</c:v>
                </c:pt>
                <c:pt idx="6">
                  <c:v>0.18</c:v>
                </c:pt>
                <c:pt idx="7">
                  <c:v>0.18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1-784A-8930-2C70E5E1E3B0}"/>
            </c:ext>
          </c:extLst>
        </c:ser>
        <c:ser>
          <c:idx val="1"/>
          <c:order val="1"/>
          <c:tx>
            <c:strRef>
              <c:f>Munka1!$A$254</c:f>
              <c:strCache>
                <c:ptCount val="1"/>
                <c:pt idx="0">
                  <c:v>Allogeneic-HSCT sCRS N=15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841-784A-8930-2C70E5E1E3B0}"/>
              </c:ext>
            </c:extLst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841-784A-8930-2C70E5E1E3B0}"/>
              </c:ext>
            </c:extLst>
          </c:dPt>
          <c:dPt>
            <c:idx val="2"/>
            <c:invertIfNegative val="0"/>
            <c:bubble3D val="0"/>
            <c:spPr>
              <a:solidFill>
                <a:srgbClr val="70AD47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4841-784A-8930-2C70E5E1E3B0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841-784A-8930-2C70E5E1E3B0}"/>
              </c:ext>
            </c:extLst>
          </c:dPt>
          <c:dPt>
            <c:idx val="4"/>
            <c:invertIfNegative val="0"/>
            <c:bubble3D val="0"/>
            <c:spPr>
              <a:solidFill>
                <a:srgbClr val="D0AC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841-784A-8930-2C70E5E1E3B0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841-784A-8930-2C70E5E1E3B0}"/>
              </c:ext>
            </c:extLst>
          </c:dPt>
          <c:dPt>
            <c:idx val="6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841-784A-8930-2C70E5E1E3B0}"/>
              </c:ext>
            </c:extLst>
          </c:dPt>
          <c:dPt>
            <c:idx val="7"/>
            <c:invertIfNegative val="0"/>
            <c:bubble3D val="0"/>
            <c:spPr>
              <a:solidFill>
                <a:srgbClr val="FFC000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841-784A-8930-2C70E5E1E3B0}"/>
              </c:ext>
            </c:extLst>
          </c:dPt>
          <c:dPt>
            <c:idx val="8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4841-784A-8930-2C70E5E1E3B0}"/>
              </c:ext>
            </c:extLst>
          </c:dPt>
          <c:cat>
            <c:strRef>
              <c:f>Munka1!$B$252:$J$252</c:f>
              <c:strCache>
                <c:ptCount val="9"/>
                <c:pt idx="0">
                  <c:v>Fever </c:v>
                </c:pt>
                <c:pt idx="1">
                  <c:v>Erytroderma</c:v>
                </c:pt>
                <c:pt idx="2">
                  <c:v>Hypoxemia</c:v>
                </c:pt>
                <c:pt idx="3">
                  <c:v>Hypotension</c:v>
                </c:pt>
                <c:pt idx="4">
                  <c:v>Other cardiac dysfunctions</c:v>
                </c:pt>
                <c:pt idx="5">
                  <c:v>Capillary-leak</c:v>
                </c:pt>
                <c:pt idx="6">
                  <c:v>Renal impairment</c:v>
                </c:pt>
                <c:pt idx="7">
                  <c:v>GI symptoms</c:v>
                </c:pt>
                <c:pt idx="8">
                  <c:v>CNS dysfunctions</c:v>
                </c:pt>
              </c:strCache>
            </c:strRef>
          </c:cat>
          <c:val>
            <c:numRef>
              <c:f>Munka1!$B$254:$J$254</c:f>
              <c:numCache>
                <c:formatCode>0%</c:formatCode>
                <c:ptCount val="9"/>
                <c:pt idx="0">
                  <c:v>0.93</c:v>
                </c:pt>
                <c:pt idx="1">
                  <c:v>0.2</c:v>
                </c:pt>
                <c:pt idx="2">
                  <c:v>1</c:v>
                </c:pt>
                <c:pt idx="3">
                  <c:v>0.8</c:v>
                </c:pt>
                <c:pt idx="4">
                  <c:v>0.27</c:v>
                </c:pt>
                <c:pt idx="5">
                  <c:v>0.87</c:v>
                </c:pt>
                <c:pt idx="6">
                  <c:v>0.2</c:v>
                </c:pt>
                <c:pt idx="7">
                  <c:v>0.2</c:v>
                </c:pt>
                <c:pt idx="8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1-784A-8930-2C70E5E1E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4136736"/>
        <c:axId val="494810832"/>
      </c:barChart>
      <c:catAx>
        <c:axId val="494136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4810832"/>
        <c:crosses val="autoZero"/>
        <c:auto val="1"/>
        <c:lblAlgn val="ctr"/>
        <c:lblOffset val="100"/>
        <c:noMultiLvlLbl val="0"/>
      </c:catAx>
      <c:valAx>
        <c:axId val="4948108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49413673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hu-H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052001576440998E-2"/>
          <c:y val="2.125280008260165E-2"/>
          <c:w val="0.70675968992248062"/>
          <c:h val="0.864503829770087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Munka1!$A$289</c:f>
              <c:strCache>
                <c:ptCount val="1"/>
                <c:pt idx="0">
                  <c:v>COVID-19 sCRS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Munka1!$B$288:$H$288</c:f>
              <c:strCache>
                <c:ptCount val="7"/>
                <c:pt idx="0">
                  <c:v>Severe</c:v>
                </c:pt>
                <c:pt idx="1">
                  <c:v>Critical</c:v>
                </c:pt>
                <c:pt idx="2">
                  <c:v>grade 2 with comorbidity</c:v>
                </c:pt>
                <c:pt idx="3">
                  <c:v>grade 3</c:v>
                </c:pt>
                <c:pt idx="4">
                  <c:v>grade 4</c:v>
                </c:pt>
                <c:pt idx="5">
                  <c:v>CRS with sHLH</c:v>
                </c:pt>
                <c:pt idx="6">
                  <c:v>Progression to ICU</c:v>
                </c:pt>
              </c:strCache>
            </c:strRef>
          </c:cat>
          <c:val>
            <c:numRef>
              <c:f>Munka1!$B$289:$H$289</c:f>
              <c:numCache>
                <c:formatCode>0%</c:formatCode>
                <c:ptCount val="7"/>
                <c:pt idx="0">
                  <c:v>0.53</c:v>
                </c:pt>
                <c:pt idx="1">
                  <c:v>0.47</c:v>
                </c:pt>
                <c:pt idx="2">
                  <c:v>0.28999999999999998</c:v>
                </c:pt>
                <c:pt idx="3">
                  <c:v>0.24</c:v>
                </c:pt>
                <c:pt idx="4">
                  <c:v>0.47</c:v>
                </c:pt>
                <c:pt idx="5">
                  <c:v>0.06</c:v>
                </c:pt>
                <c:pt idx="6">
                  <c:v>0.47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CD-C24C-87CA-61D11672D9E4}"/>
            </c:ext>
          </c:extLst>
        </c:ser>
        <c:ser>
          <c:idx val="1"/>
          <c:order val="1"/>
          <c:tx>
            <c:strRef>
              <c:f>Munka1!$A$290</c:f>
              <c:strCache>
                <c:ptCount val="1"/>
                <c:pt idx="0">
                  <c:v>Allogeneic-HSCT sCRS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Munka1!$B$288:$H$288</c:f>
              <c:strCache>
                <c:ptCount val="7"/>
                <c:pt idx="0">
                  <c:v>Severe</c:v>
                </c:pt>
                <c:pt idx="1">
                  <c:v>Critical</c:v>
                </c:pt>
                <c:pt idx="2">
                  <c:v>grade 2 with comorbidity</c:v>
                </c:pt>
                <c:pt idx="3">
                  <c:v>grade 3</c:v>
                </c:pt>
                <c:pt idx="4">
                  <c:v>grade 4</c:v>
                </c:pt>
                <c:pt idx="5">
                  <c:v>CRS with sHLH</c:v>
                </c:pt>
                <c:pt idx="6">
                  <c:v>Progression to ICU</c:v>
                </c:pt>
              </c:strCache>
            </c:strRef>
          </c:cat>
          <c:val>
            <c:numRef>
              <c:f>Munka1!$B$290:$H$290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 formatCode="0%">
                  <c:v>0.2</c:v>
                </c:pt>
                <c:pt idx="3" formatCode="0%">
                  <c:v>0.53</c:v>
                </c:pt>
                <c:pt idx="4" formatCode="0%">
                  <c:v>0.27</c:v>
                </c:pt>
                <c:pt idx="5" formatCode="0%">
                  <c:v>7.0000000000000007E-2</c:v>
                </c:pt>
                <c:pt idx="6" formatCode="0%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CD-C24C-87CA-61D11672D9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0839168"/>
        <c:axId val="479150400"/>
      </c:barChart>
      <c:catAx>
        <c:axId val="47083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479150400"/>
        <c:crosses val="autoZero"/>
        <c:auto val="1"/>
        <c:lblAlgn val="ctr"/>
        <c:lblOffset val="100"/>
        <c:noMultiLvlLbl val="0"/>
      </c:catAx>
      <c:valAx>
        <c:axId val="4791504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47083916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8350216688030272"/>
          <c:y val="0.36038385826771657"/>
          <c:w val="0.19787080103359173"/>
          <c:h val="0.213690215806357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hu-H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0262B63-3247-BA40-B045-51CF49B59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6F96A1E-EBF3-FE43-9D60-2447D59F2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5762215-2A1C-4B4B-8077-28F2F282E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F814C36-2EFF-AC44-BC70-5355135F4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EDA917D-9B11-6349-A4D2-C1200D3AB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2379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5C22B9-F25D-7040-A1EE-1F4D9D05D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25A5587-3401-584A-97A5-66849661E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919AC87-3415-F945-8E4E-28860B8DC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79659E4-FB1C-834F-9ECC-2557EAA6B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441834A-E204-2347-B18E-576F4517C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0417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DAE7DB4-4E00-E443-B640-CFD311855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4BA5E3A-A1C2-6A4F-A44A-91060A6113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026946F-ECCA-9A4C-8E14-F7160254A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BABC4A9-64AA-544A-8419-41E5A077F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C5B31D-D1F0-F74C-A78D-46F18B059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9973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0EF67AA-B37A-A544-BA02-DA4EF793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EE94B09-1BE8-5C4C-96F4-5073B747EB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03BE509-C4D0-504B-8FDD-94075A5713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A32FC24-085D-774C-90C3-7AD930B60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2B1B3CF-7710-1044-B9A6-8C01A1423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7D95FC3-47DA-1D42-A6BA-82596D2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5329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862880-FB2B-454A-B63D-DDDEE5D80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B00B1D9-B954-D240-AB45-F34D16D54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482ECEA-62D4-B548-8C4D-07C9731D66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6ED56A3-622C-A64F-8164-E8CAF47C49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8890BB3D-20A8-6842-90F0-E81F3061D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C6BF5644-4726-C645-AEE3-4F3AEA8B9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38EA8E43-6EEB-5941-A204-153232F99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10FC1DA-D877-BA43-B623-734E3FA5A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2931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20911A2-3AE0-8842-89F3-8FBD0A1E4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B057409B-B7A9-9949-9827-125970D95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671C70C-9AA5-8146-B004-53F8E1182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42D377E-6773-424A-964A-AE2994E4C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552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AED337F-E22C-874E-8ADD-CDAD384D1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64472FB7-FE68-DE49-9873-2FF0E91A3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0B464B2-BF50-BF40-9F96-97257FC35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698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608E72E-B397-B041-993B-D59675504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646420-4234-7F4F-8B37-E2ACDFA6C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4646E15-9244-A54F-A8CB-B0A8A5902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692A684-AA70-D541-8FAF-7F4A590BC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75C6EC7-5516-4D49-A9E8-57563588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A8E2E15-04D9-0A40-8EC6-139651A71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7828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6AC8CB-B86B-6945-B6CE-DDCADC4F1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A201128-E298-C649-B91F-6AAEBD790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AF31B9C-1231-5F47-9241-A85FDCA42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5099D0A-14B9-C040-AB8E-A92F0FEBB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7C95802-4DB2-EA42-A4EE-CFC8106EB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BF20B1C-2908-5E4B-8378-71484E304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6817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FD2378-CCC5-8345-8FC8-6A15F66B7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16F75C1-1B94-DD4F-8EDB-3426AAB291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FAFBB0C-45F9-D94A-ACA0-1BC50C823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99E5525-FACB-3E48-B685-2A41C470C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3211DAB-BA1C-E146-B203-E1547CACC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0961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C6FF5715-1018-D344-8444-1414AD6DAB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6434A3A-86E1-2543-B3F8-87F15EE90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4BD5A74-0FBC-9B47-A43D-D03571200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77A45F4-4BC0-C24A-856D-558B93FD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44F4C1A-3CFC-6041-93D1-7979F582E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847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C4C46BA3-3534-1447-A7E3-AD8D96B3B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7477D65-1BD2-A147-BB0B-48C89AD8B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7ED9ED1-656E-9A45-B097-CD72B2DE90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89A48-3057-4040-9DEE-8E789BDBB4AF}" type="datetimeFigureOut">
              <a:rPr lang="hu-HU" smtClean="0"/>
              <a:t>2021. 06. 13.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8B95E11-5E03-6D41-930E-3523002288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33C2187-FC9B-FB46-894E-A5DF6B1A29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FF1B2-88A6-1F4D-9BEC-4BBC05B234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878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D1DA029-21D6-2043-8476-44BDF73DF4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0706632"/>
              </p:ext>
            </p:extLst>
          </p:nvPr>
        </p:nvGraphicFramePr>
        <p:xfrm>
          <a:off x="1725764" y="1037138"/>
          <a:ext cx="9025364" cy="3870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zövegdoboz 5">
            <a:extLst>
              <a:ext uri="{FF2B5EF4-FFF2-40B4-BE49-F238E27FC236}">
                <a16:creationId xmlns:a16="http://schemas.microsoft.com/office/drawing/2014/main" id="{E43AC8DC-01ED-994A-AEB9-4097F2AC6F99}"/>
              </a:ext>
            </a:extLst>
          </p:cNvPr>
          <p:cNvSpPr txBox="1"/>
          <p:nvPr/>
        </p:nvSpPr>
        <p:spPr>
          <a:xfrm rot="18279041">
            <a:off x="2019994" y="4967524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64B68F23-F092-CF40-A9B1-9AD64B19FBB6}"/>
              </a:ext>
            </a:extLst>
          </p:cNvPr>
          <p:cNvSpPr txBox="1"/>
          <p:nvPr/>
        </p:nvSpPr>
        <p:spPr>
          <a:xfrm rot="16200000">
            <a:off x="217974" y="2531300"/>
            <a:ext cx="2863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Percentage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CRS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symptoms</a:t>
            </a:r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95B9884C-E20D-6149-9D37-651DAD0D3500}"/>
              </a:ext>
            </a:extLst>
          </p:cNvPr>
          <p:cNvSpPr txBox="1"/>
          <p:nvPr/>
        </p:nvSpPr>
        <p:spPr>
          <a:xfrm rot="18279041">
            <a:off x="2305644" y="4967524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</a:t>
            </a:r>
          </a:p>
        </p:txBody>
      </p:sp>
      <p:graphicFrame>
        <p:nvGraphicFramePr>
          <p:cNvPr id="10" name="Táblázat 9">
            <a:extLst>
              <a:ext uri="{FF2B5EF4-FFF2-40B4-BE49-F238E27FC236}">
                <a16:creationId xmlns:a16="http://schemas.microsoft.com/office/drawing/2014/main" id="{24E21A47-1C86-0641-B197-3543D7BB6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623719"/>
              </p:ext>
            </p:extLst>
          </p:nvPr>
        </p:nvGraphicFramePr>
        <p:xfrm>
          <a:off x="2402912" y="799919"/>
          <a:ext cx="8140111" cy="304800"/>
        </p:xfrm>
        <a:graphic>
          <a:graphicData uri="http://schemas.openxmlformats.org/drawingml/2006/table">
            <a:tbl>
              <a:tblPr firstRow="1" firstCol="1" bandRow="1"/>
              <a:tblGrid>
                <a:gridCol w="861856">
                  <a:extLst>
                    <a:ext uri="{9D8B030D-6E8A-4147-A177-3AD203B41FA5}">
                      <a16:colId xmlns:a16="http://schemas.microsoft.com/office/drawing/2014/main" val="2303842699"/>
                    </a:ext>
                  </a:extLst>
                </a:gridCol>
                <a:gridCol w="942109">
                  <a:extLst>
                    <a:ext uri="{9D8B030D-6E8A-4147-A177-3AD203B41FA5}">
                      <a16:colId xmlns:a16="http://schemas.microsoft.com/office/drawing/2014/main" val="1812116016"/>
                    </a:ext>
                  </a:extLst>
                </a:gridCol>
                <a:gridCol w="932873">
                  <a:extLst>
                    <a:ext uri="{9D8B030D-6E8A-4147-A177-3AD203B41FA5}">
                      <a16:colId xmlns:a16="http://schemas.microsoft.com/office/drawing/2014/main" val="64176303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648675346"/>
                    </a:ext>
                  </a:extLst>
                </a:gridCol>
                <a:gridCol w="969818">
                  <a:extLst>
                    <a:ext uri="{9D8B030D-6E8A-4147-A177-3AD203B41FA5}">
                      <a16:colId xmlns:a16="http://schemas.microsoft.com/office/drawing/2014/main" val="1970095241"/>
                    </a:ext>
                  </a:extLst>
                </a:gridCol>
                <a:gridCol w="849745">
                  <a:extLst>
                    <a:ext uri="{9D8B030D-6E8A-4147-A177-3AD203B41FA5}">
                      <a16:colId xmlns:a16="http://schemas.microsoft.com/office/drawing/2014/main" val="1020873332"/>
                    </a:ext>
                  </a:extLst>
                </a:gridCol>
                <a:gridCol w="794327">
                  <a:extLst>
                    <a:ext uri="{9D8B030D-6E8A-4147-A177-3AD203B41FA5}">
                      <a16:colId xmlns:a16="http://schemas.microsoft.com/office/drawing/2014/main" val="781033505"/>
                    </a:ext>
                  </a:extLst>
                </a:gridCol>
                <a:gridCol w="905164">
                  <a:extLst>
                    <a:ext uri="{9D8B030D-6E8A-4147-A177-3AD203B41FA5}">
                      <a16:colId xmlns:a16="http://schemas.microsoft.com/office/drawing/2014/main" val="816684079"/>
                    </a:ext>
                  </a:extLst>
                </a:gridCol>
                <a:gridCol w="969819">
                  <a:extLst>
                    <a:ext uri="{9D8B030D-6E8A-4147-A177-3AD203B41FA5}">
                      <a16:colId xmlns:a16="http://schemas.microsoft.com/office/drawing/2014/main" val="28398568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Fever</a:t>
                      </a:r>
                      <a:endParaRPr lang="hu-H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Erythroderma</a:t>
                      </a:r>
                      <a:endParaRPr lang="hu-H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Hypoxemia</a:t>
                      </a:r>
                      <a:endParaRPr lang="hu-H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Hypotension</a:t>
                      </a:r>
                      <a:endParaRPr lang="hu-H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 cardiac dysfunctions</a:t>
                      </a:r>
                      <a:endParaRPr lang="hu-H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Capillary-leak</a:t>
                      </a:r>
                      <a:endParaRPr lang="hu-H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Renal impairment</a:t>
                      </a:r>
                      <a:endParaRPr lang="hu-H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GI symptoms</a:t>
                      </a:r>
                      <a:endParaRPr lang="hu-H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CNS dysfunctions</a:t>
                      </a:r>
                      <a:endParaRPr lang="hu-H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212287"/>
                  </a:ext>
                </a:extLst>
              </a:tr>
            </a:tbl>
          </a:graphicData>
        </a:graphic>
      </p:graphicFrame>
      <p:graphicFrame>
        <p:nvGraphicFramePr>
          <p:cNvPr id="12" name="Táblázat 11">
            <a:extLst>
              <a:ext uri="{FF2B5EF4-FFF2-40B4-BE49-F238E27FC236}">
                <a16:creationId xmlns:a16="http://schemas.microsoft.com/office/drawing/2014/main" id="{D7565A0C-7858-634F-9539-75651A41AB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193022"/>
              </p:ext>
            </p:extLst>
          </p:nvPr>
        </p:nvGraphicFramePr>
        <p:xfrm>
          <a:off x="850762" y="5619035"/>
          <a:ext cx="9517785" cy="914400"/>
        </p:xfrm>
        <a:graphic>
          <a:graphicData uri="http://schemas.openxmlformats.org/drawingml/2006/table">
            <a:tbl>
              <a:tblPr firstRow="1" firstCol="1" bandRow="1"/>
              <a:tblGrid>
                <a:gridCol w="1190509">
                  <a:extLst>
                    <a:ext uri="{9D8B030D-6E8A-4147-A177-3AD203B41FA5}">
                      <a16:colId xmlns:a16="http://schemas.microsoft.com/office/drawing/2014/main" val="253765669"/>
                    </a:ext>
                  </a:extLst>
                </a:gridCol>
                <a:gridCol w="935876">
                  <a:extLst>
                    <a:ext uri="{9D8B030D-6E8A-4147-A177-3AD203B41FA5}">
                      <a16:colId xmlns:a16="http://schemas.microsoft.com/office/drawing/2014/main" val="23360839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00249455"/>
                    </a:ext>
                  </a:extLst>
                </a:gridCol>
                <a:gridCol w="948266">
                  <a:extLst>
                    <a:ext uri="{9D8B030D-6E8A-4147-A177-3AD203B41FA5}">
                      <a16:colId xmlns:a16="http://schemas.microsoft.com/office/drawing/2014/main" val="4201184694"/>
                    </a:ext>
                  </a:extLst>
                </a:gridCol>
                <a:gridCol w="931334">
                  <a:extLst>
                    <a:ext uri="{9D8B030D-6E8A-4147-A177-3AD203B41FA5}">
                      <a16:colId xmlns:a16="http://schemas.microsoft.com/office/drawing/2014/main" val="57778485"/>
                    </a:ext>
                  </a:extLst>
                </a:gridCol>
                <a:gridCol w="931333">
                  <a:extLst>
                    <a:ext uri="{9D8B030D-6E8A-4147-A177-3AD203B41FA5}">
                      <a16:colId xmlns:a16="http://schemas.microsoft.com/office/drawing/2014/main" val="1000873916"/>
                    </a:ext>
                  </a:extLst>
                </a:gridCol>
                <a:gridCol w="931333">
                  <a:extLst>
                    <a:ext uri="{9D8B030D-6E8A-4147-A177-3AD203B41FA5}">
                      <a16:colId xmlns:a16="http://schemas.microsoft.com/office/drawing/2014/main" val="2186077009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18421165"/>
                    </a:ext>
                  </a:extLst>
                </a:gridCol>
                <a:gridCol w="956734">
                  <a:extLst>
                    <a:ext uri="{9D8B030D-6E8A-4147-A177-3AD203B41FA5}">
                      <a16:colId xmlns:a16="http://schemas.microsoft.com/office/drawing/2014/main" val="272601063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65438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COVID-19 sCRS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13/17 (76%)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0/17 (0%)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17/17 (100%)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7/17 (42%)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5/17 (29%)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0/17 (0%)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3/17 (18%)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3/17 (18%)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0/17 (0%)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95368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Allogeneic-HSCT sCRS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14/15 (93%)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3/15 (20%)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15/15 (100%)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12/15 (80%)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4/15 (27%)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13/15 (87%)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3/15 (20%)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3/15 (20%)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2/15 (13%)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558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&gt;0.99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0.036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&gt;0.99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sym typeface="Symbol" pitchFamily="2" charset="2"/>
                        </a:rPr>
                        <a:t></a:t>
                      </a: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&gt;0.99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&gt;0.99</a:t>
                      </a:r>
                      <a:endParaRPr lang="hu-HU" sz="12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0.21</a:t>
                      </a:r>
                      <a:endParaRPr lang="hu-H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315342"/>
                  </a:ext>
                </a:extLst>
              </a:tr>
            </a:tbl>
          </a:graphicData>
        </a:graphic>
      </p:graphicFrame>
      <p:sp>
        <p:nvSpPr>
          <p:cNvPr id="13" name="Szövegdoboz 12">
            <a:extLst>
              <a:ext uri="{FF2B5EF4-FFF2-40B4-BE49-F238E27FC236}">
                <a16:creationId xmlns:a16="http://schemas.microsoft.com/office/drawing/2014/main" id="{0DC4706F-AA2B-2B43-A546-82FAA43CAC3C}"/>
              </a:ext>
            </a:extLst>
          </p:cNvPr>
          <p:cNvSpPr txBox="1"/>
          <p:nvPr/>
        </p:nvSpPr>
        <p:spPr>
          <a:xfrm rot="18279041">
            <a:off x="9328603" y="4967524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0D7F7503-3773-EB4F-9208-83C9E32F58E3}"/>
              </a:ext>
            </a:extLst>
          </p:cNvPr>
          <p:cNvSpPr txBox="1"/>
          <p:nvPr/>
        </p:nvSpPr>
        <p:spPr>
          <a:xfrm rot="18279041">
            <a:off x="9680932" y="4983690"/>
            <a:ext cx="9352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</a:t>
            </a: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0B89423B-0EB8-3242-8327-801C62932E32}"/>
              </a:ext>
            </a:extLst>
          </p:cNvPr>
          <p:cNvSpPr txBox="1"/>
          <p:nvPr/>
        </p:nvSpPr>
        <p:spPr>
          <a:xfrm rot="18279041">
            <a:off x="8469891" y="4967523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7E69CCE5-9D4D-1A42-AF86-931EC5BE1947}"/>
              </a:ext>
            </a:extLst>
          </p:cNvPr>
          <p:cNvSpPr txBox="1"/>
          <p:nvPr/>
        </p:nvSpPr>
        <p:spPr>
          <a:xfrm rot="18279041">
            <a:off x="8748326" y="4996256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E6A1B60D-270D-5F45-A98A-7A32F3115325}"/>
              </a:ext>
            </a:extLst>
          </p:cNvPr>
          <p:cNvSpPr txBox="1"/>
          <p:nvPr/>
        </p:nvSpPr>
        <p:spPr>
          <a:xfrm rot="18279041">
            <a:off x="7519885" y="4949736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6C773054-2CFC-B346-B034-AE2FF6D3CE43}"/>
              </a:ext>
            </a:extLst>
          </p:cNvPr>
          <p:cNvSpPr txBox="1"/>
          <p:nvPr/>
        </p:nvSpPr>
        <p:spPr>
          <a:xfrm rot="18279041">
            <a:off x="7824382" y="4981889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8FE6EDBF-2E59-A248-B37B-0E8BE498F78C}"/>
              </a:ext>
            </a:extLst>
          </p:cNvPr>
          <p:cNvSpPr txBox="1"/>
          <p:nvPr/>
        </p:nvSpPr>
        <p:spPr>
          <a:xfrm rot="18279041">
            <a:off x="6575263" y="4949737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89D81E4A-DC0D-1240-B9A1-5140988D41B0}"/>
              </a:ext>
            </a:extLst>
          </p:cNvPr>
          <p:cNvSpPr txBox="1"/>
          <p:nvPr/>
        </p:nvSpPr>
        <p:spPr>
          <a:xfrm rot="18279041">
            <a:off x="6913500" y="4985183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22AA50C1-9940-204D-82DA-83EEBA5D88E5}"/>
              </a:ext>
            </a:extLst>
          </p:cNvPr>
          <p:cNvSpPr txBox="1"/>
          <p:nvPr/>
        </p:nvSpPr>
        <p:spPr>
          <a:xfrm rot="18279041">
            <a:off x="5698120" y="4967524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6A158976-7D53-3244-8096-6C3B64CDB4EE}"/>
              </a:ext>
            </a:extLst>
          </p:cNvPr>
          <p:cNvSpPr txBox="1"/>
          <p:nvPr/>
        </p:nvSpPr>
        <p:spPr>
          <a:xfrm rot="18279041">
            <a:off x="5990134" y="4967525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80F3E07A-D4C5-9249-A164-0F78AAE38900}"/>
              </a:ext>
            </a:extLst>
          </p:cNvPr>
          <p:cNvSpPr txBox="1"/>
          <p:nvPr/>
        </p:nvSpPr>
        <p:spPr>
          <a:xfrm rot="18279041">
            <a:off x="4738360" y="4994590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DBF28B25-7872-E540-BAAC-DB3D48FDCCB1}"/>
              </a:ext>
            </a:extLst>
          </p:cNvPr>
          <p:cNvSpPr txBox="1"/>
          <p:nvPr/>
        </p:nvSpPr>
        <p:spPr>
          <a:xfrm rot="18279041">
            <a:off x="5024010" y="5010757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</a:t>
            </a:r>
          </a:p>
        </p:txBody>
      </p:sp>
      <p:sp>
        <p:nvSpPr>
          <p:cNvPr id="25" name="Szövegdoboz 24">
            <a:extLst>
              <a:ext uri="{FF2B5EF4-FFF2-40B4-BE49-F238E27FC236}">
                <a16:creationId xmlns:a16="http://schemas.microsoft.com/office/drawing/2014/main" id="{05C767EE-F728-AE43-BDD0-A608D8B5C3BD}"/>
              </a:ext>
            </a:extLst>
          </p:cNvPr>
          <p:cNvSpPr txBox="1"/>
          <p:nvPr/>
        </p:nvSpPr>
        <p:spPr>
          <a:xfrm rot="18279041">
            <a:off x="3800871" y="4988425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26" name="Szövegdoboz 25">
            <a:extLst>
              <a:ext uri="{FF2B5EF4-FFF2-40B4-BE49-F238E27FC236}">
                <a16:creationId xmlns:a16="http://schemas.microsoft.com/office/drawing/2014/main" id="{CC7DBACB-C016-8C4D-B351-DC3871F24ADB}"/>
              </a:ext>
            </a:extLst>
          </p:cNvPr>
          <p:cNvSpPr txBox="1"/>
          <p:nvPr/>
        </p:nvSpPr>
        <p:spPr>
          <a:xfrm rot="18279041">
            <a:off x="4092885" y="4999858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</a:t>
            </a: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5566AC89-E284-DA4D-8F56-6BA196EFD66E}"/>
              </a:ext>
            </a:extLst>
          </p:cNvPr>
          <p:cNvSpPr txBox="1"/>
          <p:nvPr/>
        </p:nvSpPr>
        <p:spPr>
          <a:xfrm rot="18279041">
            <a:off x="2830587" y="4983691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COVID-19</a:t>
            </a:r>
          </a:p>
        </p:txBody>
      </p:sp>
      <p:sp>
        <p:nvSpPr>
          <p:cNvPr id="28" name="Szövegdoboz 27">
            <a:extLst>
              <a:ext uri="{FF2B5EF4-FFF2-40B4-BE49-F238E27FC236}">
                <a16:creationId xmlns:a16="http://schemas.microsoft.com/office/drawing/2014/main" id="{22E3D0CA-6964-C64A-9065-1AAAA57CB8C9}"/>
              </a:ext>
            </a:extLst>
          </p:cNvPr>
          <p:cNvSpPr txBox="1"/>
          <p:nvPr/>
        </p:nvSpPr>
        <p:spPr>
          <a:xfrm rot="18279041">
            <a:off x="3148273" y="4967524"/>
            <a:ext cx="965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-HSCT</a:t>
            </a:r>
          </a:p>
        </p:txBody>
      </p:sp>
      <p:sp>
        <p:nvSpPr>
          <p:cNvPr id="31" name="Téglalap 30">
            <a:extLst>
              <a:ext uri="{FF2B5EF4-FFF2-40B4-BE49-F238E27FC236}">
                <a16:creationId xmlns:a16="http://schemas.microsoft.com/office/drawing/2014/main" id="{8764BC29-79BB-8949-82A5-6D8C6532E491}"/>
              </a:ext>
            </a:extLst>
          </p:cNvPr>
          <p:cNvSpPr/>
          <p:nvPr/>
        </p:nvSpPr>
        <p:spPr>
          <a:xfrm>
            <a:off x="7007874" y="1279636"/>
            <a:ext cx="7280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sym typeface="Symbol" pitchFamily="2" charset="2"/>
              </a:rPr>
              <a:t>p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0.001</a:t>
            </a:r>
            <a:r>
              <a:rPr lang="hu-HU" sz="1200" dirty="0">
                <a:effectLst/>
              </a:rPr>
              <a:t> </a:t>
            </a:r>
            <a:endParaRPr lang="hu-HU" sz="1200" dirty="0"/>
          </a:p>
        </p:txBody>
      </p:sp>
      <p:sp>
        <p:nvSpPr>
          <p:cNvPr id="32" name="Téglalap 31">
            <a:extLst>
              <a:ext uri="{FF2B5EF4-FFF2-40B4-BE49-F238E27FC236}">
                <a16:creationId xmlns:a16="http://schemas.microsoft.com/office/drawing/2014/main" id="{237531CE-5BF3-7549-8D15-32DC8613595F}"/>
              </a:ext>
            </a:extLst>
          </p:cNvPr>
          <p:cNvSpPr/>
          <p:nvPr/>
        </p:nvSpPr>
        <p:spPr>
          <a:xfrm>
            <a:off x="5320123" y="1279636"/>
            <a:ext cx="737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p=0.036</a:t>
            </a:r>
            <a:r>
              <a:rPr lang="hu-HU" sz="1200" dirty="0">
                <a:effectLst/>
              </a:rPr>
              <a:t> </a:t>
            </a:r>
            <a:endParaRPr lang="hu-HU" sz="1200" dirty="0"/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415B5007-4D33-F54D-96D9-DA7DFD9A87CF}"/>
              </a:ext>
            </a:extLst>
          </p:cNvPr>
          <p:cNvSpPr txBox="1"/>
          <p:nvPr/>
        </p:nvSpPr>
        <p:spPr>
          <a:xfrm>
            <a:off x="756721" y="324025"/>
            <a:ext cx="347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475268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74E52AE-ED8C-2A44-8897-6C379A6D50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0430851"/>
              </p:ext>
            </p:extLst>
          </p:nvPr>
        </p:nvGraphicFramePr>
        <p:xfrm>
          <a:off x="1117598" y="1202267"/>
          <a:ext cx="10583333" cy="3970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églalap 4">
            <a:extLst>
              <a:ext uri="{FF2B5EF4-FFF2-40B4-BE49-F238E27FC236}">
                <a16:creationId xmlns:a16="http://schemas.microsoft.com/office/drawing/2014/main" id="{4FA4408A-C814-6E4D-AA74-64F4D7D05865}"/>
              </a:ext>
            </a:extLst>
          </p:cNvPr>
          <p:cNvSpPr/>
          <p:nvPr/>
        </p:nvSpPr>
        <p:spPr>
          <a:xfrm>
            <a:off x="1727199" y="1375267"/>
            <a:ext cx="27770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Clinical classification of illness according to COVID-19 criteria</a:t>
            </a:r>
            <a:r>
              <a:rPr lang="hu-HU" sz="1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9958E6E0-498E-BC4D-9598-01C375C2672B}"/>
              </a:ext>
            </a:extLst>
          </p:cNvPr>
          <p:cNvSpPr/>
          <p:nvPr/>
        </p:nvSpPr>
        <p:spPr>
          <a:xfrm>
            <a:off x="4309343" y="1375267"/>
            <a:ext cx="25909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CRS grading classification according to Lee et al 2014 and 2018</a:t>
            </a:r>
            <a:endParaRPr lang="hu-HU" sz="1200" dirty="0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752CF74-F250-944B-A016-06A4E1260738}"/>
              </a:ext>
            </a:extLst>
          </p:cNvPr>
          <p:cNvSpPr txBox="1"/>
          <p:nvPr/>
        </p:nvSpPr>
        <p:spPr>
          <a:xfrm>
            <a:off x="737800" y="309460"/>
            <a:ext cx="3471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graphicFrame>
        <p:nvGraphicFramePr>
          <p:cNvPr id="8" name="Táblázat 7">
            <a:extLst>
              <a:ext uri="{FF2B5EF4-FFF2-40B4-BE49-F238E27FC236}">
                <a16:creationId xmlns:a16="http://schemas.microsoft.com/office/drawing/2014/main" id="{DAD4C603-4C14-BC47-B9E5-16459BC80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01930"/>
              </p:ext>
            </p:extLst>
          </p:nvPr>
        </p:nvGraphicFramePr>
        <p:xfrm>
          <a:off x="821267" y="5235600"/>
          <a:ext cx="8432800" cy="914400"/>
        </p:xfrm>
        <a:graphic>
          <a:graphicData uri="http://schemas.openxmlformats.org/drawingml/2006/table">
            <a:tbl>
              <a:tblPr firstRow="1" firstCol="1" bandRow="1"/>
              <a:tblGrid>
                <a:gridCol w="1054100">
                  <a:extLst>
                    <a:ext uri="{9D8B030D-6E8A-4147-A177-3AD203B41FA5}">
                      <a16:colId xmlns:a16="http://schemas.microsoft.com/office/drawing/2014/main" val="1703749462"/>
                    </a:ext>
                  </a:extLst>
                </a:gridCol>
                <a:gridCol w="960966">
                  <a:extLst>
                    <a:ext uri="{9D8B030D-6E8A-4147-A177-3AD203B41FA5}">
                      <a16:colId xmlns:a16="http://schemas.microsoft.com/office/drawing/2014/main" val="3172835922"/>
                    </a:ext>
                  </a:extLst>
                </a:gridCol>
                <a:gridCol w="1007534">
                  <a:extLst>
                    <a:ext uri="{9D8B030D-6E8A-4147-A177-3AD203B41FA5}">
                      <a16:colId xmlns:a16="http://schemas.microsoft.com/office/drawing/2014/main" val="2399840693"/>
                    </a:ext>
                  </a:extLst>
                </a:gridCol>
                <a:gridCol w="1109133">
                  <a:extLst>
                    <a:ext uri="{9D8B030D-6E8A-4147-A177-3AD203B41FA5}">
                      <a16:colId xmlns:a16="http://schemas.microsoft.com/office/drawing/2014/main" val="165917281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313245543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2533632871"/>
                    </a:ext>
                  </a:extLst>
                </a:gridCol>
                <a:gridCol w="1193800">
                  <a:extLst>
                    <a:ext uri="{9D8B030D-6E8A-4147-A177-3AD203B41FA5}">
                      <a16:colId xmlns:a16="http://schemas.microsoft.com/office/drawing/2014/main" val="2296229513"/>
                    </a:ext>
                  </a:extLst>
                </a:gridCol>
                <a:gridCol w="1134534">
                  <a:extLst>
                    <a:ext uri="{9D8B030D-6E8A-4147-A177-3AD203B41FA5}">
                      <a16:colId xmlns:a16="http://schemas.microsoft.com/office/drawing/2014/main" val="39631153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COVID-19 sCRS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9/17 (53%)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8/17 (47%)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5/17 (29%)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4/17 (24%)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8/17 (47%)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1/17 (6%)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8/17 (47%)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3162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Allogeneic-HSCT sCRS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3/15 (20%)</a:t>
                      </a: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8/15 (53%)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4/15 (27%)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1/15 (7%)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5/15 (33%)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6118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0.69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&gt;0.99</a:t>
                      </a:r>
                      <a:endParaRPr lang="hu-H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hu-H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3178021"/>
                  </a:ext>
                </a:extLst>
              </a:tr>
            </a:tbl>
          </a:graphicData>
        </a:graphic>
      </p:graphicFrame>
      <p:sp>
        <p:nvSpPr>
          <p:cNvPr id="9" name="Szövegdoboz 8">
            <a:extLst>
              <a:ext uri="{FF2B5EF4-FFF2-40B4-BE49-F238E27FC236}">
                <a16:creationId xmlns:a16="http://schemas.microsoft.com/office/drawing/2014/main" id="{89C74513-599E-BB46-AEC3-9F9C411A9D7C}"/>
              </a:ext>
            </a:extLst>
          </p:cNvPr>
          <p:cNvSpPr txBox="1"/>
          <p:nvPr/>
        </p:nvSpPr>
        <p:spPr>
          <a:xfrm rot="16200000">
            <a:off x="-520269" y="2495404"/>
            <a:ext cx="2863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Percentage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lang="hu-H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findings</a:t>
            </a:r>
            <a:endParaRPr lang="hu-H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760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929</TotalTime>
  <Words>224</Words>
  <Application>Microsoft Macintosh PowerPoint</Application>
  <PresentationFormat>Szélesvásznú</PresentationFormat>
  <Paragraphs>89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Symbol</vt:lpstr>
      <vt:lpstr>Times New Roman</vt:lpstr>
      <vt:lpstr>Office-téma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László Dr Gopcsa</dc:creator>
  <cp:lastModifiedBy>László Dr Gopcsa</cp:lastModifiedBy>
  <cp:revision>25</cp:revision>
  <dcterms:created xsi:type="dcterms:W3CDTF">2021-04-09T08:05:07Z</dcterms:created>
  <dcterms:modified xsi:type="dcterms:W3CDTF">2021-06-13T10:16:57Z</dcterms:modified>
</cp:coreProperties>
</file>