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26"/>
    <p:restoredTop sz="94697"/>
  </p:normalViewPr>
  <p:slideViewPr>
    <p:cSldViewPr snapToGrid="0" snapToObjects="1">
      <p:cViewPr varScale="1">
        <p:scale>
          <a:sx n="119" d="100"/>
          <a:sy n="119" d="100"/>
        </p:scale>
        <p:origin x="10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-munkalap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-munkalap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Munka1!$A$87</c:f>
              <c:strCache>
                <c:ptCount val="1"/>
                <c:pt idx="0">
                  <c:v>COVID-19 sCRS</c:v>
                </c:pt>
              </c:strCache>
            </c:strRef>
          </c:tx>
          <c:spPr>
            <a:ln w="44450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Munka1!$B$86:$J$86</c:f>
              <c:strCache>
                <c:ptCount val="9"/>
                <c:pt idx="0">
                  <c:v>Before TCZ Day 0</c:v>
                </c:pt>
                <c:pt idx="1">
                  <c:v>After TCZ Day 1</c:v>
                </c:pt>
                <c:pt idx="2">
                  <c:v>Day 2</c:v>
                </c:pt>
                <c:pt idx="3">
                  <c:v>Day 3</c:v>
                </c:pt>
                <c:pt idx="4">
                  <c:v>Day 5</c:v>
                </c:pt>
                <c:pt idx="5">
                  <c:v>Day 7</c:v>
                </c:pt>
                <c:pt idx="6">
                  <c:v>Day 10</c:v>
                </c:pt>
                <c:pt idx="7">
                  <c:v>Day 13</c:v>
                </c:pt>
                <c:pt idx="8">
                  <c:v>Day 15</c:v>
                </c:pt>
              </c:strCache>
            </c:strRef>
          </c:cat>
          <c:val>
            <c:numRef>
              <c:f>Munka1!$B$87:$J$87</c:f>
              <c:numCache>
                <c:formatCode>General</c:formatCode>
                <c:ptCount val="9"/>
                <c:pt idx="0">
                  <c:v>155.99</c:v>
                </c:pt>
                <c:pt idx="1">
                  <c:v>165.19</c:v>
                </c:pt>
                <c:pt idx="2">
                  <c:v>78.66</c:v>
                </c:pt>
                <c:pt idx="3">
                  <c:v>36.94</c:v>
                </c:pt>
                <c:pt idx="4">
                  <c:v>17.09</c:v>
                </c:pt>
                <c:pt idx="5">
                  <c:v>6.97</c:v>
                </c:pt>
                <c:pt idx="6">
                  <c:v>1.82</c:v>
                </c:pt>
                <c:pt idx="7">
                  <c:v>1.1599999999999999</c:v>
                </c:pt>
                <c:pt idx="8">
                  <c:v>0.72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19-524B-857E-DAD9747C786A}"/>
            </c:ext>
          </c:extLst>
        </c:ser>
        <c:ser>
          <c:idx val="1"/>
          <c:order val="1"/>
          <c:tx>
            <c:strRef>
              <c:f>Munka1!$A$88</c:f>
              <c:strCache>
                <c:ptCount val="1"/>
                <c:pt idx="0">
                  <c:v>Allogeneic-HSCT sCRS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Munka1!$B$86:$J$86</c:f>
              <c:strCache>
                <c:ptCount val="9"/>
                <c:pt idx="0">
                  <c:v>Before TCZ Day 0</c:v>
                </c:pt>
                <c:pt idx="1">
                  <c:v>After TCZ Day 1</c:v>
                </c:pt>
                <c:pt idx="2">
                  <c:v>Day 2</c:v>
                </c:pt>
                <c:pt idx="3">
                  <c:v>Day 3</c:v>
                </c:pt>
                <c:pt idx="4">
                  <c:v>Day 5</c:v>
                </c:pt>
                <c:pt idx="5">
                  <c:v>Day 7</c:v>
                </c:pt>
                <c:pt idx="6">
                  <c:v>Day 10</c:v>
                </c:pt>
                <c:pt idx="7">
                  <c:v>Day 13</c:v>
                </c:pt>
                <c:pt idx="8">
                  <c:v>Day 15</c:v>
                </c:pt>
              </c:strCache>
            </c:strRef>
          </c:cat>
          <c:val>
            <c:numRef>
              <c:f>Munka1!$B$88:$J$88</c:f>
              <c:numCache>
                <c:formatCode>General</c:formatCode>
                <c:ptCount val="9"/>
                <c:pt idx="0">
                  <c:v>119.6</c:v>
                </c:pt>
                <c:pt idx="1">
                  <c:v>171.49</c:v>
                </c:pt>
                <c:pt idx="2">
                  <c:v>122.7</c:v>
                </c:pt>
                <c:pt idx="3">
                  <c:v>56.85</c:v>
                </c:pt>
                <c:pt idx="4">
                  <c:v>31.01</c:v>
                </c:pt>
                <c:pt idx="5">
                  <c:v>33.07</c:v>
                </c:pt>
                <c:pt idx="6">
                  <c:v>24.94</c:v>
                </c:pt>
                <c:pt idx="7">
                  <c:v>52.61</c:v>
                </c:pt>
                <c:pt idx="8">
                  <c:v>43.08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19-524B-857E-DAD9747C7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7475456"/>
        <c:axId val="358134223"/>
      </c:lineChart>
      <c:catAx>
        <c:axId val="211747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358134223"/>
        <c:crosses val="autoZero"/>
        <c:auto val="1"/>
        <c:lblAlgn val="ctr"/>
        <c:lblOffset val="100"/>
        <c:noMultiLvlLbl val="0"/>
      </c:catAx>
      <c:valAx>
        <c:axId val="358134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hu-HU" dirty="0">
                    <a:solidFill>
                      <a:schemeClr val="tx1"/>
                    </a:solidFill>
                  </a:rPr>
                  <a:t>CRP </a:t>
                </a:r>
                <a:r>
                  <a:rPr lang="hu-HU" baseline="0" dirty="0">
                    <a:solidFill>
                      <a:schemeClr val="tx1"/>
                    </a:solidFill>
                  </a:rPr>
                  <a:t> </a:t>
                </a:r>
                <a:r>
                  <a:rPr lang="hu-HU" dirty="0">
                    <a:solidFill>
                      <a:schemeClr val="tx1"/>
                    </a:solidFill>
                  </a:rPr>
                  <a:t>(</a:t>
                </a:r>
                <a:r>
                  <a:rPr lang="en-US" sz="1200" b="1" i="0" u="none" strike="noStrike" baseline="0" dirty="0">
                    <a:effectLst/>
                    <a:sym typeface="Symbol" pitchFamily="2" charset="2"/>
                  </a:rPr>
                  <a:t></a:t>
                </a:r>
                <a:r>
                  <a:rPr lang="en-US" sz="1200" b="1" i="0" u="none" strike="noStrike" baseline="0" dirty="0">
                    <a:effectLst/>
                  </a:rPr>
                  <a:t>10mg/l</a:t>
                </a:r>
                <a:r>
                  <a:rPr lang="hu-HU" sz="1200" b="1" i="0" u="none" strike="noStrike" baseline="0" dirty="0">
                    <a:effectLst/>
                  </a:rPr>
                  <a:t> )</a:t>
                </a:r>
                <a:endParaRPr lang="hu-HU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0471574188120773E-2"/>
              <c:y val="0.331804118975385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hu-H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11747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308495879611363"/>
          <c:y val="0.33829210310412122"/>
          <c:w val="0.19291451932974799"/>
          <c:h val="0.185622599468957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hu-H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hu-HU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Munka1!$A$194</c:f>
              <c:strCache>
                <c:ptCount val="1"/>
                <c:pt idx="0">
                  <c:v>COVID-19 sCRS</c:v>
                </c:pt>
              </c:strCache>
            </c:strRef>
          </c:tx>
          <c:spPr>
            <a:ln w="444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Munka1!$B$193:$J$193</c:f>
              <c:strCache>
                <c:ptCount val="9"/>
                <c:pt idx="0">
                  <c:v>Before TCZ Day 0</c:v>
                </c:pt>
                <c:pt idx="1">
                  <c:v>After TCZ Day 1</c:v>
                </c:pt>
                <c:pt idx="2">
                  <c:v>Day 2</c:v>
                </c:pt>
                <c:pt idx="3">
                  <c:v>Day 3</c:v>
                </c:pt>
                <c:pt idx="4">
                  <c:v>Day 5</c:v>
                </c:pt>
                <c:pt idx="5">
                  <c:v>Day 7</c:v>
                </c:pt>
                <c:pt idx="6">
                  <c:v>Day 10</c:v>
                </c:pt>
                <c:pt idx="7">
                  <c:v>Day 13</c:v>
                </c:pt>
                <c:pt idx="8">
                  <c:v>Day 15</c:v>
                </c:pt>
              </c:strCache>
            </c:strRef>
          </c:cat>
          <c:val>
            <c:numRef>
              <c:f>Munka1!$B$194:$J$194</c:f>
              <c:numCache>
                <c:formatCode>General</c:formatCode>
                <c:ptCount val="9"/>
                <c:pt idx="0">
                  <c:v>13820.56</c:v>
                </c:pt>
                <c:pt idx="1">
                  <c:v>12195.31</c:v>
                </c:pt>
                <c:pt idx="2">
                  <c:v>10948.13</c:v>
                </c:pt>
                <c:pt idx="3">
                  <c:v>9710.2000000000007</c:v>
                </c:pt>
                <c:pt idx="4">
                  <c:v>5749.23</c:v>
                </c:pt>
                <c:pt idx="5">
                  <c:v>3681.5</c:v>
                </c:pt>
                <c:pt idx="6">
                  <c:v>3589</c:v>
                </c:pt>
                <c:pt idx="7">
                  <c:v>5391.11</c:v>
                </c:pt>
                <c:pt idx="8">
                  <c:v>4730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DE-F94F-8B51-A34A3E3EE52A}"/>
            </c:ext>
          </c:extLst>
        </c:ser>
        <c:ser>
          <c:idx val="1"/>
          <c:order val="1"/>
          <c:tx>
            <c:strRef>
              <c:f>Munka1!$A$195</c:f>
              <c:strCache>
                <c:ptCount val="1"/>
                <c:pt idx="0">
                  <c:v>Allogeneic-HSCT sCRS</c:v>
                </c:pt>
              </c:strCache>
            </c:strRef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Munka1!$B$193:$J$193</c:f>
              <c:strCache>
                <c:ptCount val="9"/>
                <c:pt idx="0">
                  <c:v>Before TCZ Day 0</c:v>
                </c:pt>
                <c:pt idx="1">
                  <c:v>After TCZ Day 1</c:v>
                </c:pt>
                <c:pt idx="2">
                  <c:v>Day 2</c:v>
                </c:pt>
                <c:pt idx="3">
                  <c:v>Day 3</c:v>
                </c:pt>
                <c:pt idx="4">
                  <c:v>Day 5</c:v>
                </c:pt>
                <c:pt idx="5">
                  <c:v>Day 7</c:v>
                </c:pt>
                <c:pt idx="6">
                  <c:v>Day 10</c:v>
                </c:pt>
                <c:pt idx="7">
                  <c:v>Day 13</c:v>
                </c:pt>
                <c:pt idx="8">
                  <c:v>Day 15</c:v>
                </c:pt>
              </c:strCache>
            </c:strRef>
          </c:cat>
          <c:val>
            <c:numRef>
              <c:f>Munka1!$B$195:$J$195</c:f>
              <c:numCache>
                <c:formatCode>General</c:formatCode>
                <c:ptCount val="9"/>
                <c:pt idx="0">
                  <c:v>2247.6</c:v>
                </c:pt>
                <c:pt idx="1">
                  <c:v>5874.33</c:v>
                </c:pt>
                <c:pt idx="2">
                  <c:v>1279.75</c:v>
                </c:pt>
                <c:pt idx="3">
                  <c:v>1393.33</c:v>
                </c:pt>
                <c:pt idx="4">
                  <c:v>684.33</c:v>
                </c:pt>
                <c:pt idx="5">
                  <c:v>425.5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DE-F94F-8B51-A34A3E3EE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8704992"/>
        <c:axId val="2068706672"/>
      </c:lineChart>
      <c:catAx>
        <c:axId val="206870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68706672"/>
        <c:crosses val="autoZero"/>
        <c:auto val="1"/>
        <c:lblAlgn val="ctr"/>
        <c:lblOffset val="100"/>
        <c:noMultiLvlLbl val="0"/>
      </c:catAx>
      <c:valAx>
        <c:axId val="206870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hu-HU" dirty="0"/>
                  <a:t>D-</a:t>
                </a:r>
                <a:r>
                  <a:rPr lang="hu-HU" dirty="0" err="1"/>
                  <a:t>dimer</a:t>
                </a:r>
                <a:r>
                  <a:rPr lang="hu-HU" dirty="0"/>
                  <a:t> (</a:t>
                </a:r>
                <a:r>
                  <a:rPr lang="en-US" sz="1200" b="1" i="0" u="none" strike="noStrike" baseline="0" dirty="0">
                    <a:effectLst/>
                    <a:sym typeface="Symbol" pitchFamily="2" charset="2"/>
                  </a:rPr>
                  <a:t></a:t>
                </a:r>
                <a:r>
                  <a:rPr lang="en-US" sz="1200" b="1" i="0" u="none" strike="noStrike" baseline="0" dirty="0">
                    <a:effectLst/>
                  </a:rPr>
                  <a:t>500 ng/ml</a:t>
                </a:r>
                <a:r>
                  <a:rPr lang="hu-HU" sz="1200" b="1" i="0" u="none" strike="noStrike" baseline="0" dirty="0">
                    <a:effectLst/>
                  </a:rPr>
                  <a:t>)</a:t>
                </a:r>
                <a:endParaRPr lang="hu-HU" dirty="0"/>
              </a:p>
            </c:rich>
          </c:tx>
          <c:layout>
            <c:manualLayout>
              <c:xMode val="edge"/>
              <c:yMode val="edge"/>
              <c:x val="9.0460525478985431E-3"/>
              <c:y val="0.262587461891170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hu-H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6870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hu-H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hu-H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0.07093</cdr:x>
      <cdr:y>0.57783</cdr:y>
    </cdr:from>
    <cdr:to>
      <cdr:x>0.78793</cdr:x>
      <cdr:y>0.57783</cdr:y>
    </cdr:to>
    <cdr:cxnSp macro="">
      <cdr:nvCxnSpPr>
        <cdr:cNvPr id="3" name="Egyenes összekötő 2">
          <a:extLst xmlns:a="http://schemas.openxmlformats.org/drawingml/2006/main">
            <a:ext uri="{FF2B5EF4-FFF2-40B4-BE49-F238E27FC236}">
              <a16:creationId xmlns:a16="http://schemas.microsoft.com/office/drawing/2014/main" id="{4D6A5A8C-0A6E-204F-BBE3-A3FD39BCD6C7}"/>
            </a:ext>
          </a:extLst>
        </cdr:cNvPr>
        <cdr:cNvCxnSpPr/>
      </cdr:nvCxnSpPr>
      <cdr:spPr>
        <a:xfrm xmlns:a="http://schemas.openxmlformats.org/drawingml/2006/main">
          <a:off x="713656" y="2503054"/>
          <a:ext cx="721360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0.78955</cdr:x>
      <cdr:y>0.53948</cdr:y>
    </cdr:from>
    <cdr:to>
      <cdr:x>0.90614</cdr:x>
      <cdr:y>0.60343</cdr:y>
    </cdr:to>
    <cdr:sp macro="" textlink="">
      <cdr:nvSpPr>
        <cdr:cNvPr id="4" name="Szövegdoboz 12">
          <a:extLst xmlns:a="http://schemas.openxmlformats.org/drawingml/2006/main">
            <a:ext uri="{FF2B5EF4-FFF2-40B4-BE49-F238E27FC236}">
              <a16:creationId xmlns:a16="http://schemas.microsoft.com/office/drawing/2014/main" id="{5F49D9CE-7524-9B47-AE4C-5257C11D0827}"/>
            </a:ext>
          </a:extLst>
        </cdr:cNvPr>
        <cdr:cNvSpPr txBox="1"/>
      </cdr:nvSpPr>
      <cdr:spPr>
        <a:xfrm xmlns:a="http://schemas.openxmlformats.org/drawingml/2006/main">
          <a:off x="7943566" y="2336952"/>
          <a:ext cx="117301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hu-H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u-H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75 </a:t>
          </a:r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mg/l</a:t>
          </a:r>
          <a:r>
            <a:rPr lang="hu-HU" sz="1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cdr:txBody>
    </cdr:sp>
  </cdr:relSizeAnchor>
  <cdr:relSizeAnchor xmlns:cdr="http://schemas.openxmlformats.org/drawingml/2006/chartDrawing">
    <cdr:from>
      <cdr:x>0.78793</cdr:x>
      <cdr:y>0.21536</cdr:y>
    </cdr:from>
    <cdr:to>
      <cdr:x>0.90452</cdr:x>
      <cdr:y>0.27931</cdr:y>
    </cdr:to>
    <cdr:sp macro="" textlink="">
      <cdr:nvSpPr>
        <cdr:cNvPr id="5" name="Szövegdoboz 12">
          <a:extLst xmlns:a="http://schemas.openxmlformats.org/drawingml/2006/main">
            <a:ext uri="{FF2B5EF4-FFF2-40B4-BE49-F238E27FC236}">
              <a16:creationId xmlns:a16="http://schemas.microsoft.com/office/drawing/2014/main" id="{021A16D5-B7EA-5345-B5F3-9B12E8AB0EBD}"/>
            </a:ext>
          </a:extLst>
        </cdr:cNvPr>
        <cdr:cNvSpPr txBox="1"/>
      </cdr:nvSpPr>
      <cdr:spPr>
        <a:xfrm xmlns:a="http://schemas.openxmlformats.org/drawingml/2006/main">
          <a:off x="7927256" y="932917"/>
          <a:ext cx="117301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u-H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150 </a:t>
          </a:r>
          <a:r>
            <a:rPr lang="en-US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mg/l</a:t>
          </a:r>
          <a:r>
            <a:rPr lang="hu-HU" sz="1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u-H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D30085-14C7-4040-A560-845DE15A9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DD669A3-A166-BC48-A276-02CB6A00F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F8288C-2C5E-4546-A9EC-7174B7E42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214188-3091-1945-AAFE-3B364158E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53A62F0-1F8D-2A4C-A643-8BB2CAC0F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818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E4D1C2-B87D-4D43-80AB-53D53FE0D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05817B1-D39D-F241-ABE1-96197D65C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1BBF9C9-5E79-CF4C-A97C-CEB276F09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C0EC640-4B3A-6148-B47E-B5A5FD02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87EA392-A67F-134A-B76D-8D6DC21BD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3435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204477-84AF-E64F-B602-9B1C11EE9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92D5BA2-E0F4-6842-96A3-7F7D8B1483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B770D59-7FBC-7B4A-8AB6-A57949859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3183346-8B68-DC40-B276-8BFA7A1B3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0998D2B-89EA-934D-8EC5-29815CFA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718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19324D-CE49-3A49-9EE6-A228D43F2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8830D5-004F-1C4F-BC6C-7D46AF2B60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C8B967B-2A89-CE41-B20C-9E4B98052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AD829FE-4EFB-524D-BFD3-4EE3E0B89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67D8A80-BC72-D749-9BBE-C3597615A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2BB3FDF-144A-3141-85E2-87827E2E0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3129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A50DD6-6AB5-DF48-8E92-1A601197B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307687C-138D-9F47-8C1C-86E5DF797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380F99D-160B-B748-BFD6-6855E9FD6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4E768FF-3D04-CA48-AA2E-3BE83A9214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EE8645B-7385-6F40-9381-24E9175123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D89B746-9BDF-8B4A-BB05-D84A461DF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D550B59B-71E2-B24D-B87C-331973352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A9B7AF3-B718-854E-BECA-1CD949C8B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786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6A5DB2-44D6-844E-AC06-4D155C9D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0BECDA4-B47F-094B-AEF3-E70DBCD55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9CFAF70-0F19-984F-AC04-57FB8C01D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2B64C33-C3AE-8547-AF98-48C86061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528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63FC42D-DB93-CD41-8810-17DAFA513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DBC4D7C0-089E-EF4F-BAE2-535E873B7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3A23201-D8E9-4C49-AA5F-3661094A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1691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5C7156-7B85-9C43-9625-2B19AA50A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456548-AC7E-D945-A940-265763994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416B146-7D4F-6643-BA22-89AD89DB2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8388533-0FF8-2E41-9ED2-D57779425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6EE0757-F40B-CF44-8B78-A55EC65E9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2F62E64-22A9-7E48-A4A1-2A36762AD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1427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59C9A2-97FB-DC46-9F3E-BCB41B423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C5A92E6-2BFD-874D-A9DC-41C78965D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61618D3-F483-AD48-8A92-4BDD040C6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C106672-EEFE-574B-97AB-23F9554D6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FABEC95-5D37-E649-9174-150F052BB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E86AEC9-68CA-B74F-BAD9-AD8852910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522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8D2020-7A08-FB4F-B9DA-9056CFAEB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A106E24-462E-6548-8F53-3DC4EB6FF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95B4E32-439A-6A46-868F-9E471775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282A9DD-F235-CC49-A47E-A28912C0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4D3F149-BBB7-984B-A332-3D94E4BD1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0936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231D989D-EC58-7443-9E23-D01C10A729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DC74AB8-241F-434C-8027-011990C52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1E83512-6250-5E48-BD48-9D6B137C7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A708DBF-6306-8D40-B9C0-55B2B0E4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F463FB2-4E4E-A34D-BC05-3D5F0EC0F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921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CD5483B-DAD8-9C4F-B4AF-78CFCD7B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1FDB93C-4399-CC42-923F-D368555D7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1602D7B-43C3-7540-B1F8-A036FA16FF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01EF1-58E7-4945-B6B9-228C5BA3F3E3}" type="datetimeFigureOut">
              <a:rPr lang="hu-HU" smtClean="0"/>
              <a:t>2021. 10. 20.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1AB6A4F-B3F7-0D4C-8D9D-AB571569F0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7EF46ED-E9CC-B342-9B1E-ED0FCBDC4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ECAC2-00FA-F342-8876-C62EF50EE3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454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91D545F7-5BE3-ED47-B56E-71283DD1D5DE}"/>
              </a:ext>
            </a:extLst>
          </p:cNvPr>
          <p:cNvSpPr/>
          <p:nvPr/>
        </p:nvSpPr>
        <p:spPr>
          <a:xfrm>
            <a:off x="4149124" y="3739662"/>
            <a:ext cx="5278006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EC4A5608-9F93-8542-B0A0-081B8BA1CC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9523919"/>
              </p:ext>
            </p:extLst>
          </p:nvPr>
        </p:nvGraphicFramePr>
        <p:xfrm>
          <a:off x="1299871" y="1008185"/>
          <a:ext cx="10060856" cy="4331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Táblázat 23">
            <a:extLst>
              <a:ext uri="{FF2B5EF4-FFF2-40B4-BE49-F238E27FC236}">
                <a16:creationId xmlns:a16="http://schemas.microsoft.com/office/drawing/2014/main" id="{67DACE3F-9E7A-004B-985C-A4EEA8E94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808920"/>
              </p:ext>
            </p:extLst>
          </p:nvPr>
        </p:nvGraphicFramePr>
        <p:xfrm>
          <a:off x="865763" y="5340039"/>
          <a:ext cx="8277941" cy="914400"/>
        </p:xfrm>
        <a:graphic>
          <a:graphicData uri="http://schemas.openxmlformats.org/drawingml/2006/table">
            <a:tbl>
              <a:tblPr firstRow="1" firstCol="1" bandRow="1"/>
              <a:tblGrid>
                <a:gridCol w="1075897">
                  <a:extLst>
                    <a:ext uri="{9D8B030D-6E8A-4147-A177-3AD203B41FA5}">
                      <a16:colId xmlns:a16="http://schemas.microsoft.com/office/drawing/2014/main" val="1134581578"/>
                    </a:ext>
                  </a:extLst>
                </a:gridCol>
                <a:gridCol w="899542">
                  <a:extLst>
                    <a:ext uri="{9D8B030D-6E8A-4147-A177-3AD203B41FA5}">
                      <a16:colId xmlns:a16="http://schemas.microsoft.com/office/drawing/2014/main" val="3799936325"/>
                    </a:ext>
                  </a:extLst>
                </a:gridCol>
                <a:gridCol w="898907">
                  <a:extLst>
                    <a:ext uri="{9D8B030D-6E8A-4147-A177-3AD203B41FA5}">
                      <a16:colId xmlns:a16="http://schemas.microsoft.com/office/drawing/2014/main" val="29744067"/>
                    </a:ext>
                  </a:extLst>
                </a:gridCol>
                <a:gridCol w="809461">
                  <a:extLst>
                    <a:ext uri="{9D8B030D-6E8A-4147-A177-3AD203B41FA5}">
                      <a16:colId xmlns:a16="http://schemas.microsoft.com/office/drawing/2014/main" val="3343911900"/>
                    </a:ext>
                  </a:extLst>
                </a:gridCol>
                <a:gridCol w="723186">
                  <a:extLst>
                    <a:ext uri="{9D8B030D-6E8A-4147-A177-3AD203B41FA5}">
                      <a16:colId xmlns:a16="http://schemas.microsoft.com/office/drawing/2014/main" val="554644375"/>
                    </a:ext>
                  </a:extLst>
                </a:gridCol>
                <a:gridCol w="723186">
                  <a:extLst>
                    <a:ext uri="{9D8B030D-6E8A-4147-A177-3AD203B41FA5}">
                      <a16:colId xmlns:a16="http://schemas.microsoft.com/office/drawing/2014/main" val="2256240767"/>
                    </a:ext>
                  </a:extLst>
                </a:gridCol>
                <a:gridCol w="809461">
                  <a:extLst>
                    <a:ext uri="{9D8B030D-6E8A-4147-A177-3AD203B41FA5}">
                      <a16:colId xmlns:a16="http://schemas.microsoft.com/office/drawing/2014/main" val="283254139"/>
                    </a:ext>
                  </a:extLst>
                </a:gridCol>
                <a:gridCol w="809461">
                  <a:extLst>
                    <a:ext uri="{9D8B030D-6E8A-4147-A177-3AD203B41FA5}">
                      <a16:colId xmlns:a16="http://schemas.microsoft.com/office/drawing/2014/main" val="3639181313"/>
                    </a:ext>
                  </a:extLst>
                </a:gridCol>
                <a:gridCol w="808826">
                  <a:extLst>
                    <a:ext uri="{9D8B030D-6E8A-4147-A177-3AD203B41FA5}">
                      <a16:colId xmlns:a16="http://schemas.microsoft.com/office/drawing/2014/main" val="3805402256"/>
                    </a:ext>
                  </a:extLst>
                </a:gridCol>
                <a:gridCol w="720014">
                  <a:extLst>
                    <a:ext uri="{9D8B030D-6E8A-4147-A177-3AD203B41FA5}">
                      <a16:colId xmlns:a16="http://schemas.microsoft.com/office/drawing/2014/main" val="36284947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COVID-19</a:t>
                      </a: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155.99± 43.14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165.19± 46.44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78.66± 29.25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36.94± 11.49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17.09± 7.87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6.97±  4.39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1.82±   1.31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1.16±  0.63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0.72± 0.77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6398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allogeneic-HSCT</a:t>
                      </a: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119.60± 61.84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171.49± 42.00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122.7± 59.55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56.85± 25.94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31.01± 23.40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33.07± 44.75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24.94± 28.70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52.61± 48.48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43.08± 54.48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514156"/>
                  </a:ext>
                </a:extLst>
              </a:tr>
              <a:tr h="738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value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0.85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0.20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0.30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863440"/>
                  </a:ext>
                </a:extLst>
              </a:tr>
            </a:tbl>
          </a:graphicData>
        </a:graphic>
      </p:graphicFrame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B71A3EA4-DD9E-0140-A515-0991AE558CC7}"/>
              </a:ext>
            </a:extLst>
          </p:cNvPr>
          <p:cNvCxnSpPr>
            <a:cxnSpLocks/>
          </p:cNvCxnSpPr>
          <p:nvPr/>
        </p:nvCxnSpPr>
        <p:spPr>
          <a:xfrm>
            <a:off x="2013527" y="4638075"/>
            <a:ext cx="721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>
            <a:extLst>
              <a:ext uri="{FF2B5EF4-FFF2-40B4-BE49-F238E27FC236}">
                <a16:creationId xmlns:a16="http://schemas.microsoft.com/office/drawing/2014/main" id="{EEF304FD-94CC-C54F-B6FA-56BCF7492714}"/>
              </a:ext>
            </a:extLst>
          </p:cNvPr>
          <p:cNvCxnSpPr/>
          <p:nvPr/>
        </p:nvCxnSpPr>
        <p:spPr>
          <a:xfrm>
            <a:off x="2013527" y="2079602"/>
            <a:ext cx="72136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F9CA19EB-D659-CE45-BE8A-6984A4BBAAD6}"/>
              </a:ext>
            </a:extLst>
          </p:cNvPr>
          <p:cNvSpPr txBox="1"/>
          <p:nvPr/>
        </p:nvSpPr>
        <p:spPr>
          <a:xfrm>
            <a:off x="515912" y="277191"/>
            <a:ext cx="3498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04DE6FEA-A7B1-464F-9573-D40A4C7961F0}"/>
              </a:ext>
            </a:extLst>
          </p:cNvPr>
          <p:cNvSpPr txBox="1"/>
          <p:nvPr/>
        </p:nvSpPr>
        <p:spPr>
          <a:xfrm>
            <a:off x="9354273" y="4499575"/>
            <a:ext cx="1173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Lefelé mutató nyíl 28">
            <a:extLst>
              <a:ext uri="{FF2B5EF4-FFF2-40B4-BE49-F238E27FC236}">
                <a16:creationId xmlns:a16="http://schemas.microsoft.com/office/drawing/2014/main" id="{DE875A17-6B15-B141-8FCE-57B0797C4A82}"/>
              </a:ext>
            </a:extLst>
          </p:cNvPr>
          <p:cNvSpPr/>
          <p:nvPr/>
        </p:nvSpPr>
        <p:spPr>
          <a:xfrm>
            <a:off x="2115876" y="1218838"/>
            <a:ext cx="184728" cy="28632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Lefelé mutató nyíl 29">
            <a:extLst>
              <a:ext uri="{FF2B5EF4-FFF2-40B4-BE49-F238E27FC236}">
                <a16:creationId xmlns:a16="http://schemas.microsoft.com/office/drawing/2014/main" id="{BDCEA2A8-18A2-B845-AADF-D46948C94ECB}"/>
              </a:ext>
            </a:extLst>
          </p:cNvPr>
          <p:cNvSpPr/>
          <p:nvPr/>
        </p:nvSpPr>
        <p:spPr>
          <a:xfrm>
            <a:off x="2961004" y="1210756"/>
            <a:ext cx="184728" cy="28632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27BDC2D5-5DD5-2A40-944E-A540B3E42430}"/>
              </a:ext>
            </a:extLst>
          </p:cNvPr>
          <p:cNvSpPr txBox="1"/>
          <p:nvPr/>
        </p:nvSpPr>
        <p:spPr>
          <a:xfrm>
            <a:off x="4702058" y="1018327"/>
            <a:ext cx="748146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PGCY</a:t>
            </a:r>
          </a:p>
        </p:txBody>
      </p:sp>
      <p:sp>
        <p:nvSpPr>
          <p:cNvPr id="32" name="Téglalap 31">
            <a:extLst>
              <a:ext uri="{FF2B5EF4-FFF2-40B4-BE49-F238E27FC236}">
                <a16:creationId xmlns:a16="http://schemas.microsoft.com/office/drawing/2014/main" id="{5AD71FB8-0F0A-9A42-887B-86E99DDE4FAC}"/>
              </a:ext>
            </a:extLst>
          </p:cNvPr>
          <p:cNvSpPr/>
          <p:nvPr/>
        </p:nvSpPr>
        <p:spPr>
          <a:xfrm>
            <a:off x="5450204" y="1379897"/>
            <a:ext cx="3278909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898022FF-3D95-AE49-BB57-722EE75456D4}"/>
              </a:ext>
            </a:extLst>
          </p:cNvPr>
          <p:cNvSpPr txBox="1"/>
          <p:nvPr/>
        </p:nvSpPr>
        <p:spPr>
          <a:xfrm>
            <a:off x="2388349" y="1125658"/>
            <a:ext cx="591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TCZ</a:t>
            </a:r>
          </a:p>
        </p:txBody>
      </p:sp>
      <p:sp>
        <p:nvSpPr>
          <p:cNvPr id="34" name="Szövegdoboz 33">
            <a:extLst>
              <a:ext uri="{FF2B5EF4-FFF2-40B4-BE49-F238E27FC236}">
                <a16:creationId xmlns:a16="http://schemas.microsoft.com/office/drawing/2014/main" id="{CDBB11B6-D202-404C-ACE3-15E871427B49}"/>
              </a:ext>
            </a:extLst>
          </p:cNvPr>
          <p:cNvSpPr txBox="1"/>
          <p:nvPr/>
        </p:nvSpPr>
        <p:spPr>
          <a:xfrm>
            <a:off x="3808439" y="712031"/>
            <a:ext cx="2710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Allogeneic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sCRS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consolidation</a:t>
            </a:r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6859FF69-E4C9-834C-A9A3-C92B5138E914}"/>
              </a:ext>
            </a:extLst>
          </p:cNvPr>
          <p:cNvSpPr txBox="1"/>
          <p:nvPr/>
        </p:nvSpPr>
        <p:spPr>
          <a:xfrm>
            <a:off x="5800032" y="1089620"/>
            <a:ext cx="2290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Tacrolimus+MMF</a:t>
            </a:r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Lefelé mutató nyíl 35">
            <a:extLst>
              <a:ext uri="{FF2B5EF4-FFF2-40B4-BE49-F238E27FC236}">
                <a16:creationId xmlns:a16="http://schemas.microsoft.com/office/drawing/2014/main" id="{B59C8A07-A3BF-A74F-B159-FAA6E2584076}"/>
              </a:ext>
            </a:extLst>
          </p:cNvPr>
          <p:cNvSpPr/>
          <p:nvPr/>
        </p:nvSpPr>
        <p:spPr>
          <a:xfrm>
            <a:off x="4802505" y="1332123"/>
            <a:ext cx="175490" cy="27940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Lefelé mutató nyíl 36">
            <a:extLst>
              <a:ext uri="{FF2B5EF4-FFF2-40B4-BE49-F238E27FC236}">
                <a16:creationId xmlns:a16="http://schemas.microsoft.com/office/drawing/2014/main" id="{A4BE9B18-8F4B-1B4F-A100-BAB7B593992B}"/>
              </a:ext>
            </a:extLst>
          </p:cNvPr>
          <p:cNvSpPr/>
          <p:nvPr/>
        </p:nvSpPr>
        <p:spPr>
          <a:xfrm>
            <a:off x="5099800" y="1324623"/>
            <a:ext cx="175490" cy="27940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8" name="Szövegdoboz 37">
            <a:extLst>
              <a:ext uri="{FF2B5EF4-FFF2-40B4-BE49-F238E27FC236}">
                <a16:creationId xmlns:a16="http://schemas.microsoft.com/office/drawing/2014/main" id="{44F77771-9811-CF4E-AC94-E44B694EB813}"/>
              </a:ext>
            </a:extLst>
          </p:cNvPr>
          <p:cNvSpPr txBox="1"/>
          <p:nvPr/>
        </p:nvSpPr>
        <p:spPr>
          <a:xfrm>
            <a:off x="2023711" y="1018327"/>
            <a:ext cx="1375706" cy="5496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300ACC90-5101-5C49-8DB0-F19919BF684E}"/>
              </a:ext>
            </a:extLst>
          </p:cNvPr>
          <p:cNvSpPr txBox="1"/>
          <p:nvPr/>
        </p:nvSpPr>
        <p:spPr>
          <a:xfrm>
            <a:off x="3221930" y="3818583"/>
            <a:ext cx="1480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+/- COVID-19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sCRS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consolidation</a:t>
            </a:r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zövegdoboz 39">
            <a:extLst>
              <a:ext uri="{FF2B5EF4-FFF2-40B4-BE49-F238E27FC236}">
                <a16:creationId xmlns:a16="http://schemas.microsoft.com/office/drawing/2014/main" id="{F5955A0E-C059-944D-9603-5A6EC8127087}"/>
              </a:ext>
            </a:extLst>
          </p:cNvPr>
          <p:cNvSpPr txBox="1"/>
          <p:nvPr/>
        </p:nvSpPr>
        <p:spPr>
          <a:xfrm>
            <a:off x="6228369" y="3476688"/>
            <a:ext cx="186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Ruxolitinib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Baricitinib</a:t>
            </a:r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592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63EA4A9-6D0D-A74E-AD9E-9C43924500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751752"/>
              </p:ext>
            </p:extLst>
          </p:nvPr>
        </p:nvGraphicFramePr>
        <p:xfrm>
          <a:off x="1117600" y="1301749"/>
          <a:ext cx="9827491" cy="3907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zövegdoboz 4">
            <a:extLst>
              <a:ext uri="{FF2B5EF4-FFF2-40B4-BE49-F238E27FC236}">
                <a16:creationId xmlns:a16="http://schemas.microsoft.com/office/drawing/2014/main" id="{3731604C-422B-A24A-9E75-B645E9A4B4CE}"/>
              </a:ext>
            </a:extLst>
          </p:cNvPr>
          <p:cNvSpPr txBox="1"/>
          <p:nvPr/>
        </p:nvSpPr>
        <p:spPr>
          <a:xfrm>
            <a:off x="720871" y="387349"/>
            <a:ext cx="392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graphicFrame>
        <p:nvGraphicFramePr>
          <p:cNvPr id="6" name="Táblázat 5">
            <a:extLst>
              <a:ext uri="{FF2B5EF4-FFF2-40B4-BE49-F238E27FC236}">
                <a16:creationId xmlns:a16="http://schemas.microsoft.com/office/drawing/2014/main" id="{01A9EFA0-A606-5B48-81AF-D212E7265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798413"/>
              </p:ext>
            </p:extLst>
          </p:nvPr>
        </p:nvGraphicFramePr>
        <p:xfrm>
          <a:off x="775855" y="5209308"/>
          <a:ext cx="8044872" cy="914400"/>
        </p:xfrm>
        <a:graphic>
          <a:graphicData uri="http://schemas.openxmlformats.org/drawingml/2006/table">
            <a:tbl>
              <a:tblPr firstRow="1" firstCol="1" bandRow="1"/>
              <a:tblGrid>
                <a:gridCol w="1075897">
                  <a:extLst>
                    <a:ext uri="{9D8B030D-6E8A-4147-A177-3AD203B41FA5}">
                      <a16:colId xmlns:a16="http://schemas.microsoft.com/office/drawing/2014/main" val="2230415302"/>
                    </a:ext>
                  </a:extLst>
                </a:gridCol>
                <a:gridCol w="899542">
                  <a:extLst>
                    <a:ext uri="{9D8B030D-6E8A-4147-A177-3AD203B41FA5}">
                      <a16:colId xmlns:a16="http://schemas.microsoft.com/office/drawing/2014/main" val="2311251102"/>
                    </a:ext>
                  </a:extLst>
                </a:gridCol>
                <a:gridCol w="898907">
                  <a:extLst>
                    <a:ext uri="{9D8B030D-6E8A-4147-A177-3AD203B41FA5}">
                      <a16:colId xmlns:a16="http://schemas.microsoft.com/office/drawing/2014/main" val="2015342573"/>
                    </a:ext>
                  </a:extLst>
                </a:gridCol>
                <a:gridCol w="809461">
                  <a:extLst>
                    <a:ext uri="{9D8B030D-6E8A-4147-A177-3AD203B41FA5}">
                      <a16:colId xmlns:a16="http://schemas.microsoft.com/office/drawing/2014/main" val="3863037235"/>
                    </a:ext>
                  </a:extLst>
                </a:gridCol>
                <a:gridCol w="723186">
                  <a:extLst>
                    <a:ext uri="{9D8B030D-6E8A-4147-A177-3AD203B41FA5}">
                      <a16:colId xmlns:a16="http://schemas.microsoft.com/office/drawing/2014/main" val="996769556"/>
                    </a:ext>
                  </a:extLst>
                </a:gridCol>
                <a:gridCol w="723186">
                  <a:extLst>
                    <a:ext uri="{9D8B030D-6E8A-4147-A177-3AD203B41FA5}">
                      <a16:colId xmlns:a16="http://schemas.microsoft.com/office/drawing/2014/main" val="876676307"/>
                    </a:ext>
                  </a:extLst>
                </a:gridCol>
                <a:gridCol w="744148">
                  <a:extLst>
                    <a:ext uri="{9D8B030D-6E8A-4147-A177-3AD203B41FA5}">
                      <a16:colId xmlns:a16="http://schemas.microsoft.com/office/drawing/2014/main" val="3915825243"/>
                    </a:ext>
                  </a:extLst>
                </a:gridCol>
                <a:gridCol w="701963">
                  <a:extLst>
                    <a:ext uri="{9D8B030D-6E8A-4147-A177-3AD203B41FA5}">
                      <a16:colId xmlns:a16="http://schemas.microsoft.com/office/drawing/2014/main" val="105334940"/>
                    </a:ext>
                  </a:extLst>
                </a:gridCol>
                <a:gridCol w="729673">
                  <a:extLst>
                    <a:ext uri="{9D8B030D-6E8A-4147-A177-3AD203B41FA5}">
                      <a16:colId xmlns:a16="http://schemas.microsoft.com/office/drawing/2014/main" val="2135276535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6997085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COVID-19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13820.56± 13261.27 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12195.31 ±11658.09 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10948.13±9665.31 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9710.2 ±9622.08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5749.23 ±6107.3 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3681.5± 2005.15 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3589± 2311.05 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5391.11± 3357.34 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4730± 2155.71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4228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allogeneic-HSCT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2247.6± 2255.99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5874.33± 8466.05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1279.75± 929.20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1393.33±1374.01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684.33± 325.49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425.5± 330.54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9522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value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 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 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 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227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75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174</Words>
  <Application>Microsoft Macintosh PowerPoint</Application>
  <PresentationFormat>Szélesvásznú</PresentationFormat>
  <Paragraphs>73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Symbol</vt:lpstr>
      <vt:lpstr>Times New Roman</vt:lpstr>
      <vt:lpstr>Office-téma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László Dr Gopcsa</dc:creator>
  <cp:lastModifiedBy>László Dr Gopcsa</cp:lastModifiedBy>
  <cp:revision>25</cp:revision>
  <dcterms:created xsi:type="dcterms:W3CDTF">2021-04-05T15:51:47Z</dcterms:created>
  <dcterms:modified xsi:type="dcterms:W3CDTF">2021-10-20T08:03:19Z</dcterms:modified>
</cp:coreProperties>
</file>